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5143500" cx="9144000"/>
  <p:notesSz cx="6858000" cy="9144000"/>
  <p:embeddedFontLst>
    <p:embeddedFont>
      <p:font typeface="Muli Regular"/>
      <p:regular r:id="rId85"/>
      <p:bold r:id="rId86"/>
      <p:italic r:id="rId87"/>
      <p:boldItalic r:id="rId88"/>
    </p:embeddedFont>
    <p:embeddedFont>
      <p:font typeface="Lexend Deca"/>
      <p:regular r:id="rId89"/>
    </p:embeddedFont>
    <p:embeddedFont>
      <p:font typeface="Montserrat Thin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font" Target="fonts/MuliRegular-bold.fntdata"/><Relationship Id="rId41" Type="http://schemas.openxmlformats.org/officeDocument/2006/relationships/slide" Target="slides/slide37.xml"/><Relationship Id="rId85" Type="http://schemas.openxmlformats.org/officeDocument/2006/relationships/font" Target="fonts/MuliRegular-regular.fntdata"/><Relationship Id="rId44" Type="http://schemas.openxmlformats.org/officeDocument/2006/relationships/slide" Target="slides/slide40.xml"/><Relationship Id="rId88" Type="http://schemas.openxmlformats.org/officeDocument/2006/relationships/font" Target="fonts/MuliRegular-boldItalic.fntdata"/><Relationship Id="rId43" Type="http://schemas.openxmlformats.org/officeDocument/2006/relationships/slide" Target="slides/slide39.xml"/><Relationship Id="rId87" Type="http://schemas.openxmlformats.org/officeDocument/2006/relationships/font" Target="fonts/MuliRegular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LexendDeca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MontserratThin-bold.fntdata"/><Relationship Id="rId90" Type="http://schemas.openxmlformats.org/officeDocument/2006/relationships/font" Target="fonts/MontserratThin-regular.fntdata"/><Relationship Id="rId93" Type="http://schemas.openxmlformats.org/officeDocument/2006/relationships/font" Target="fonts/MontserratThin-boldItalic.fntdata"/><Relationship Id="rId92" Type="http://schemas.openxmlformats.org/officeDocument/2006/relationships/font" Target="fonts/MontserratThin-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c1145f10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ac1145f1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c1145f10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c1145f1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c1145f10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c1145f1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c1145f10_1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c1145f1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c1145f10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c1145f1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c1145f10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c1145f1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ac1145f10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ac1145f1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c1145f10_1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c1145f1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c1145f10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c1145f1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c1145f10_1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ac1145f10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9a1db53c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9a1db5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c1145f10_1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c1145f10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c1145f10_1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c1145f10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09e2fab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209e2fa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09e2fab2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09e2fab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c1145f1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ac1145f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ac1145f10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ac1145f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c1145f10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ac1145f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c1145f1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c1145f1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c1145f1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c1145f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ac1145f10_1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ac1145f10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4232082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423208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4232082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423208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c4232082e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c4232082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4232082e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c423208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c4232082e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c423208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4232082e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4232082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4232082e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423208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4232082e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4232082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b525c75f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b525c7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b525c75f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b525c75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ac1145f10_1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ac1145f10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b525c75f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b525c75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b525c75f1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b525c75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b525c75f1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b525c75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b525c75f1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b525c75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b525c75f1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b525c75f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b525c75f1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b525c75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525c75f1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525c75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b525c75f1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b525c75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b525c75f1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b525c75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b525c75f1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b525c75f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c1145f1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c1145f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b525c75f1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b525c75f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b525c75f1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b525c75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b525c75f1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b525c75f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b525c75f1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b525c75f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b525c75f1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b525c75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b525c75f1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b525c75f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b525c75f1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b525c75f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b525c75f1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b525c75f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b525c75f1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b525c75f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b525c75f1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b525c75f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c1145f10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c1145f1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b525c75f1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b525c75f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b525c75f1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b525c75f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525c75f1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525c75f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b525c75f1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b525c75f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b525c75f1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b525c75f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525c75f1_0_1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525c75f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b525c75f1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b525c75f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b525c75f1_0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b525c75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b525c75f1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b525c75f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b525c75f1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b525c75f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c1145f10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c1145f1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b525c75f1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b525c75f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b525c75f1_0_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b525c75f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b525c75f1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b525c75f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b525c75f1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b525c75f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b525c75f1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b525c75f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b525c75f1_0_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b525c75f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b525c75f1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b525c75f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b525c75f1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b525c75f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b525c75f1_0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b525c75f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b525c75f1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b525c75f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c1145f10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c1145f1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c1145f10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c1145f1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qz.com/1055126/photos-china-has-one-of-worlds-largest-bitcoin-min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hyperlink" Target="https://sharkmining.com/us/shark-mini.html/" TargetMode="External"/><Relationship Id="rId5" Type="http://schemas.openxmlformats.org/officeDocument/2006/relationships/hyperlink" Target="https://www.blockchain.com/pool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blockchain.com/charts/hash-rat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hyperlink" Target="https://www.blockchain.com/charts/n-transactions-per-block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blockchain.com/charts/transaction-fees-usd?timespan=al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blockchain.com/btc/orphaned-blocks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Relationship Id="rId4" Type="http://schemas.openxmlformats.org/officeDocument/2006/relationships/hyperlink" Target="https://www.blockchain.com/explorer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tools.superdatascience.com/blockchain/public-private-keys/key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167800" y="1486875"/>
            <a:ext cx="5035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Day 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567" y="40728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567" y="3133807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420" y="1868714"/>
            <a:ext cx="2442300" cy="26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4294967295" type="ctrTitle"/>
          </p:nvPr>
        </p:nvSpPr>
        <p:spPr>
          <a:xfrm>
            <a:off x="678825" y="1901350"/>
            <a:ext cx="7849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affect me?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598250" y="2991250"/>
            <a:ext cx="2487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USD - Reserve Currency since WW2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4294967295" type="ctrTitle"/>
          </p:nvPr>
        </p:nvSpPr>
        <p:spPr>
          <a:xfrm>
            <a:off x="678825" y="1901350"/>
            <a:ext cx="8251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USD was backed and exchanged for gold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598250" y="2991250"/>
            <a:ext cx="6493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1971 due to falling USD and Vietnam 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15739" l="6919" r="57470" t="15290"/>
          <a:stretch/>
        </p:blipFill>
        <p:spPr>
          <a:xfrm>
            <a:off x="897375" y="558325"/>
            <a:ext cx="7393027" cy="40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15739" l="6942" r="57400" t="15290"/>
          <a:stretch/>
        </p:blipFill>
        <p:spPr>
          <a:xfrm>
            <a:off x="931413" y="591350"/>
            <a:ext cx="7281178" cy="39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16035" l="6940" r="57319" t="15287"/>
          <a:stretch/>
        </p:blipFill>
        <p:spPr>
          <a:xfrm>
            <a:off x="741738" y="501825"/>
            <a:ext cx="7660522" cy="41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4294967295" type="ctrTitle"/>
          </p:nvPr>
        </p:nvSpPr>
        <p:spPr>
          <a:xfrm>
            <a:off x="678825" y="1901350"/>
            <a:ext cx="8251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currency backed by trust in US Govt.</a:t>
            </a:r>
            <a:endParaRPr/>
          </a:p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598250" y="2991250"/>
            <a:ext cx="6493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1971 due to falling USD and Vietnam 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4294967295" type="ctrTitle"/>
          </p:nvPr>
        </p:nvSpPr>
        <p:spPr>
          <a:xfrm>
            <a:off x="678825" y="1901350"/>
            <a:ext cx="8251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money out of thin air</a:t>
            </a:r>
            <a:endParaRPr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4294967295" type="ctrTitle"/>
          </p:nvPr>
        </p:nvSpPr>
        <p:spPr>
          <a:xfrm>
            <a:off x="678825" y="1901350"/>
            <a:ext cx="8251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Banks do the same</a:t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598250" y="2991250"/>
            <a:ext cx="6493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97% is digital money that was created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3% hard cash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Banks allowed to give 10x they have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4294967295" type="ctrTitle"/>
          </p:nvPr>
        </p:nvSpPr>
        <p:spPr>
          <a:xfrm>
            <a:off x="678825" y="1901350"/>
            <a:ext cx="766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it bother you?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598250" y="2915050"/>
            <a:ext cx="6493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Inflation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US Economy down, world economy ???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13489" l="6804" r="57214" t="15214"/>
          <a:stretch/>
        </p:blipFill>
        <p:spPr>
          <a:xfrm>
            <a:off x="1325213" y="762350"/>
            <a:ext cx="6493574" cy="361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3922650" y="107250"/>
            <a:ext cx="13866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Debt economy 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642025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574" y="957100"/>
            <a:ext cx="2086875" cy="2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4294967295" type="ctrTitle"/>
          </p:nvPr>
        </p:nvSpPr>
        <p:spPr>
          <a:xfrm>
            <a:off x="678825" y="1596550"/>
            <a:ext cx="766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Federal bank control money</a:t>
            </a:r>
            <a:endParaRPr/>
          </a:p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598250" y="2610250"/>
            <a:ext cx="6493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2000 - Interest Rate cut to 1% to fight recession from .com bubble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People starting taking loans and buying/paying mortgages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Money went up and people thought they were getting rich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RESULT: 2008 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2171" t="0"/>
          <a:stretch/>
        </p:blipFill>
        <p:spPr>
          <a:xfrm>
            <a:off x="526100" y="349225"/>
            <a:ext cx="8091801" cy="44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0" l="0" r="2808" t="0"/>
          <a:stretch/>
        </p:blipFill>
        <p:spPr>
          <a:xfrm>
            <a:off x="252563" y="183437"/>
            <a:ext cx="8638874" cy="47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34"/>
          <p:cNvGrpSpPr/>
          <p:nvPr/>
        </p:nvGrpSpPr>
        <p:grpSpPr>
          <a:xfrm>
            <a:off x="6038025" y="2563610"/>
            <a:ext cx="2469661" cy="1384500"/>
            <a:chOff x="6038025" y="2598925"/>
            <a:chExt cx="2469661" cy="1384500"/>
          </a:xfrm>
        </p:grpSpPr>
        <p:cxnSp>
          <p:nvCxnSpPr>
            <p:cNvPr id="210" name="Google Shape;210;p3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34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BlockChain	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The Underlying technology over which Coin and Tokens are created. 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14" name="Google Shape;214;p34"/>
          <p:cNvGrpSpPr/>
          <p:nvPr/>
        </p:nvGrpSpPr>
        <p:grpSpPr>
          <a:xfrm>
            <a:off x="636321" y="1791128"/>
            <a:ext cx="2994729" cy="1384500"/>
            <a:chOff x="636321" y="1844098"/>
            <a:chExt cx="2994729" cy="1384500"/>
          </a:xfrm>
        </p:grpSpPr>
        <p:sp>
          <p:nvSpPr>
            <p:cNvPr id="215" name="Google Shape;215;p34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Protocol / Coins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Waves                                     Ethereum                                                  Bitcoin                                              Neo                                                           Ripple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cxnSp>
          <p:nvCxnSpPr>
            <p:cNvPr id="216" name="Google Shape;216;p3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3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19" name="Google Shape;219;p34"/>
          <p:cNvGrpSpPr/>
          <p:nvPr/>
        </p:nvGrpSpPr>
        <p:grpSpPr>
          <a:xfrm>
            <a:off x="4908100" y="889945"/>
            <a:ext cx="3599586" cy="1384500"/>
            <a:chOff x="4908100" y="889950"/>
            <a:chExt cx="3599586" cy="1384500"/>
          </a:xfrm>
        </p:grpSpPr>
        <p:cxnSp>
          <p:nvCxnSpPr>
            <p:cNvPr id="220" name="Google Shape;220;p3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1" name="Google Shape;221;p34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Tokens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TRX,AE SNT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ACAT,TNC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WCT WGR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24" name="Google Shape;224;p34"/>
          <p:cNvGrpSpPr/>
          <p:nvPr/>
        </p:nvGrpSpPr>
        <p:grpSpPr>
          <a:xfrm>
            <a:off x="2814594" y="1098150"/>
            <a:ext cx="3514811" cy="3252003"/>
            <a:chOff x="2991269" y="1153325"/>
            <a:chExt cx="3514811" cy="3252003"/>
          </a:xfrm>
        </p:grpSpPr>
        <p:sp>
          <p:nvSpPr>
            <p:cNvPr id="225" name="Google Shape;225;p3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26" name="Google Shape;226;p3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27" name="Google Shape;227;p3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28" name="Google Shape;228;p3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29" name="Google Shape;229;p3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30" name="Google Shape;230;p3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31" name="Google Shape;231;p3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32" name="Google Shape;232;p3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idx="4294967295" type="ctrTitle"/>
          </p:nvPr>
        </p:nvSpPr>
        <p:spPr>
          <a:xfrm>
            <a:off x="65100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Satoshi Nakamoto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satoshi nakamoto" id="245" name="Google Shape;245;p36"/>
          <p:cNvPicPr preferRelativeResize="0"/>
          <p:nvPr/>
        </p:nvPicPr>
        <p:blipFill rotWithShape="1">
          <a:blip r:embed="rId3">
            <a:alphaModFix/>
          </a:blip>
          <a:srcRect b="22048" l="33974" r="33253" t="9668"/>
          <a:stretch/>
        </p:blipFill>
        <p:spPr>
          <a:xfrm>
            <a:off x="4939225" y="890075"/>
            <a:ext cx="2582699" cy="33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bitcoin?</a:t>
            </a:r>
            <a:endParaRPr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17512"/>
          <a:stretch/>
        </p:blipFill>
        <p:spPr>
          <a:xfrm>
            <a:off x="515575" y="881438"/>
            <a:ext cx="8112849" cy="3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bitcoin?</a:t>
            </a:r>
            <a:endParaRPr/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88" y="533589"/>
            <a:ext cx="8364625" cy="38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idx="4294967295" type="ctrTitle"/>
          </p:nvPr>
        </p:nvSpPr>
        <p:spPr>
          <a:xfrm>
            <a:off x="664225" y="1991850"/>
            <a:ext cx="5216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Bitcoin’s Monetary Policy</a:t>
            </a:r>
            <a:endParaRPr/>
          </a:p>
        </p:txBody>
      </p:sp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idx="4294967295" type="ctrTitle"/>
          </p:nvPr>
        </p:nvSpPr>
        <p:spPr>
          <a:xfrm>
            <a:off x="182725" y="14307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Halving</a:t>
            </a:r>
            <a:endParaRPr/>
          </a:p>
        </p:txBody>
      </p:sp>
      <p:sp>
        <p:nvSpPr>
          <p:cNvPr id="277" name="Google Shape;277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1467" l="1291" r="861" t="1969"/>
          <a:stretch/>
        </p:blipFill>
        <p:spPr>
          <a:xfrm>
            <a:off x="1132075" y="1302875"/>
            <a:ext cx="5026775" cy="34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THAT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idx="4294967295" type="ctrTitle"/>
          </p:nvPr>
        </p:nvSpPr>
        <p:spPr>
          <a:xfrm>
            <a:off x="182725" y="14307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Halving</a:t>
            </a:r>
            <a:endParaRPr/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 rotWithShape="1">
          <a:blip r:embed="rId3">
            <a:alphaModFix/>
          </a:blip>
          <a:srcRect b="7723" l="0" r="0" t="0"/>
          <a:stretch/>
        </p:blipFill>
        <p:spPr>
          <a:xfrm>
            <a:off x="1429050" y="1078325"/>
            <a:ext cx="6285898" cy="326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idx="4294967295" type="ctrTitle"/>
          </p:nvPr>
        </p:nvSpPr>
        <p:spPr>
          <a:xfrm>
            <a:off x="182725" y="14307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Frequency</a:t>
            </a:r>
            <a:endParaRPr/>
          </a:p>
        </p:txBody>
      </p:sp>
      <p:sp>
        <p:nvSpPr>
          <p:cNvPr id="291" name="Google Shape;291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8065" l="2791" r="3531" t="16621"/>
          <a:stretch/>
        </p:blipFill>
        <p:spPr>
          <a:xfrm>
            <a:off x="717425" y="1161725"/>
            <a:ext cx="7648349" cy="34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4294967295" type="ctrTitle"/>
          </p:nvPr>
        </p:nvSpPr>
        <p:spPr>
          <a:xfrm>
            <a:off x="77855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Difficulty</a:t>
            </a:r>
            <a:endParaRPr/>
          </a:p>
        </p:txBody>
      </p:sp>
      <p:sp>
        <p:nvSpPr>
          <p:cNvPr id="298" name="Google Shape;298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4294967295" type="ctrTitle"/>
          </p:nvPr>
        </p:nvSpPr>
        <p:spPr>
          <a:xfrm>
            <a:off x="571825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Target</a:t>
            </a:r>
            <a:endParaRPr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613155" y="2829950"/>
            <a:ext cx="2451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Reducing possible number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3">
            <a:alphaModFix/>
          </a:blip>
          <a:srcRect b="48584" l="0" r="0" t="12354"/>
          <a:stretch/>
        </p:blipFill>
        <p:spPr>
          <a:xfrm>
            <a:off x="484125" y="1957698"/>
            <a:ext cx="8175754" cy="17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41822" l="0" r="0" t="12353"/>
          <a:stretch/>
        </p:blipFill>
        <p:spPr>
          <a:xfrm>
            <a:off x="484125" y="1175675"/>
            <a:ext cx="8175754" cy="210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b="32645" l="0" r="0" t="12357"/>
          <a:stretch/>
        </p:blipFill>
        <p:spPr>
          <a:xfrm>
            <a:off x="484125" y="1307163"/>
            <a:ext cx="8175754" cy="25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9"/>
          <p:cNvSpPr txBox="1"/>
          <p:nvPr>
            <p:ph idx="4294967295" type="ctrTitle"/>
          </p:nvPr>
        </p:nvSpPr>
        <p:spPr>
          <a:xfrm>
            <a:off x="77855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Difficulty Explained</a:t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778547" y="315165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Needs to be adjusted because of increasing miners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31147" l="3334" r="66679" t="21544"/>
          <a:stretch/>
        </p:blipFill>
        <p:spPr>
          <a:xfrm>
            <a:off x="542513" y="783687"/>
            <a:ext cx="8058979" cy="35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3346505" y="204375"/>
            <a:ext cx="2451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Difficulty is adjusted by the protocol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4294967295" type="ctrTitle"/>
          </p:nvPr>
        </p:nvSpPr>
        <p:spPr>
          <a:xfrm>
            <a:off x="77855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Mine tour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961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4294967295" type="ctrTitle"/>
          </p:nvPr>
        </p:nvSpPr>
        <p:spPr>
          <a:xfrm>
            <a:off x="230250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Money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4294967295" type="ctrTitle"/>
          </p:nvPr>
        </p:nvSpPr>
        <p:spPr>
          <a:xfrm>
            <a:off x="778550" y="19918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mine?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sp>
        <p:nvSpPr>
          <p:cNvPr id="350" name="Google Shape;350;p52"/>
          <p:cNvSpPr txBox="1"/>
          <p:nvPr/>
        </p:nvSpPr>
        <p:spPr>
          <a:xfrm>
            <a:off x="720582" y="296115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How to compete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 rotWithShape="1">
          <a:blip r:embed="rId3">
            <a:alphaModFix/>
          </a:blip>
          <a:srcRect b="29815" l="3335" r="66772" t="14877"/>
          <a:stretch/>
        </p:blipFill>
        <p:spPr>
          <a:xfrm>
            <a:off x="694939" y="554236"/>
            <a:ext cx="7754122" cy="4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 b="28814" l="3334" r="66492" t="15213"/>
          <a:stretch/>
        </p:blipFill>
        <p:spPr>
          <a:xfrm>
            <a:off x="509825" y="511057"/>
            <a:ext cx="8124346" cy="4238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/>
        </p:nvSpPr>
        <p:spPr>
          <a:xfrm>
            <a:off x="50982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 Regular"/>
                <a:ea typeface="Muli Regular"/>
                <a:cs typeface="Muli Regular"/>
                <a:sym typeface="Muli Regular"/>
                <a:hlinkClick r:id="rId4"/>
              </a:rPr>
              <a:t>Split over computing power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465827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 Regular"/>
                <a:ea typeface="Muli Regular"/>
                <a:cs typeface="Muli Regular"/>
                <a:sym typeface="Muli Regular"/>
                <a:hlinkClick r:id="rId5"/>
              </a:rPr>
              <a:t>Hashrate charts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5"/>
          <p:cNvSpPr txBox="1"/>
          <p:nvPr>
            <p:ph idx="4294967295" type="ctrTitle"/>
          </p:nvPr>
        </p:nvSpPr>
        <p:spPr>
          <a:xfrm>
            <a:off x="778550" y="1991850"/>
            <a:ext cx="5624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bitcoin network were a country it would be the 41st consumer in the world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6"/>
          <p:cNvSpPr txBox="1"/>
          <p:nvPr>
            <p:ph idx="4294967295" type="ctrTitle"/>
          </p:nvPr>
        </p:nvSpPr>
        <p:spPr>
          <a:xfrm>
            <a:off x="778550" y="1991850"/>
            <a:ext cx="5624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Nonce Range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 rotWithShape="1">
          <a:blip r:embed="rId3">
            <a:alphaModFix/>
          </a:blip>
          <a:srcRect b="29466" l="3399" r="66776" t="15052"/>
          <a:stretch/>
        </p:blipFill>
        <p:spPr>
          <a:xfrm>
            <a:off x="658475" y="524351"/>
            <a:ext cx="7827053" cy="40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3">
            <a:alphaModFix/>
          </a:blip>
          <a:srcRect b="28479" l="3519" r="66775" t="15213"/>
          <a:stretch/>
        </p:blipFill>
        <p:spPr>
          <a:xfrm>
            <a:off x="360288" y="326351"/>
            <a:ext cx="8423424" cy="44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 rotWithShape="1">
          <a:blip r:embed="rId3">
            <a:alphaModFix/>
          </a:blip>
          <a:srcRect b="28814" l="3706" r="66306" t="15213"/>
          <a:stretch/>
        </p:blipFill>
        <p:spPr>
          <a:xfrm>
            <a:off x="289975" y="323251"/>
            <a:ext cx="8431699" cy="44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 rotWithShape="1">
          <a:blip r:embed="rId3">
            <a:alphaModFix/>
          </a:blip>
          <a:srcRect b="30478" l="3707" r="66680" t="15212"/>
          <a:stretch/>
        </p:blipFill>
        <p:spPr>
          <a:xfrm>
            <a:off x="256825" y="370674"/>
            <a:ext cx="8489702" cy="43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 rotWithShape="1">
          <a:blip r:embed="rId3">
            <a:alphaModFix/>
          </a:blip>
          <a:srcRect b="31965" l="3389" r="67289" t="15216"/>
          <a:stretch/>
        </p:blipFill>
        <p:spPr>
          <a:xfrm>
            <a:off x="356250" y="414673"/>
            <a:ext cx="8247398" cy="43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78825" y="190135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controls all of the world’s money?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62"/>
          <p:cNvPicPr preferRelativeResize="0"/>
          <p:nvPr/>
        </p:nvPicPr>
        <p:blipFill rotWithShape="1">
          <a:blip r:embed="rId3">
            <a:alphaModFix/>
          </a:blip>
          <a:srcRect b="31316" l="3622" r="67301" t="14576"/>
          <a:stretch/>
        </p:blipFill>
        <p:spPr>
          <a:xfrm>
            <a:off x="439075" y="562327"/>
            <a:ext cx="8001005" cy="41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31819" l="3613" r="66962" t="14872"/>
          <a:stretch/>
        </p:blipFill>
        <p:spPr>
          <a:xfrm>
            <a:off x="546750" y="488950"/>
            <a:ext cx="8174928" cy="416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64"/>
          <p:cNvPicPr preferRelativeResize="0"/>
          <p:nvPr/>
        </p:nvPicPr>
        <p:blipFill rotWithShape="1">
          <a:blip r:embed="rId3">
            <a:alphaModFix/>
          </a:blip>
          <a:srcRect b="31819" l="3613" r="66962" t="14872"/>
          <a:stretch/>
        </p:blipFill>
        <p:spPr>
          <a:xfrm>
            <a:off x="546750" y="488950"/>
            <a:ext cx="8174928" cy="416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5"/>
          <p:cNvSpPr txBox="1"/>
          <p:nvPr>
            <p:ph idx="4294967295" type="ctrTitle"/>
          </p:nvPr>
        </p:nvSpPr>
        <p:spPr>
          <a:xfrm>
            <a:off x="778550" y="1991850"/>
            <a:ext cx="5624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Mining Pool Hash Rate?</a:t>
            </a:r>
            <a:endParaRPr/>
          </a:p>
        </p:txBody>
      </p:sp>
      <p:sp>
        <p:nvSpPr>
          <p:cNvPr id="431" name="Google Shape;431;p65"/>
          <p:cNvSpPr txBox="1"/>
          <p:nvPr/>
        </p:nvSpPr>
        <p:spPr>
          <a:xfrm>
            <a:off x="712307" y="286175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What do miners do when they get the nonce in less than 10ms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6"/>
          <p:cNvSpPr txBox="1"/>
          <p:nvPr>
            <p:ph idx="4294967295" type="ctrTitle"/>
          </p:nvPr>
        </p:nvSpPr>
        <p:spPr>
          <a:xfrm>
            <a:off x="778550" y="1991850"/>
            <a:ext cx="6029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miners pick transactions?</a:t>
            </a:r>
            <a:endParaRPr/>
          </a:p>
        </p:txBody>
      </p:sp>
      <p:sp>
        <p:nvSpPr>
          <p:cNvPr id="438" name="Google Shape;438;p66"/>
          <p:cNvSpPr txBox="1"/>
          <p:nvPr/>
        </p:nvSpPr>
        <p:spPr>
          <a:xfrm>
            <a:off x="1664900" y="2477050"/>
            <a:ext cx="4770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 rotWithShape="1">
          <a:blip r:embed="rId3">
            <a:alphaModFix/>
          </a:blip>
          <a:srcRect b="29481" l="3520" r="66493" t="24206"/>
          <a:stretch/>
        </p:blipFill>
        <p:spPr>
          <a:xfrm>
            <a:off x="669175" y="494313"/>
            <a:ext cx="7805654" cy="4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7"/>
          <p:cNvSpPr txBox="1"/>
          <p:nvPr/>
        </p:nvSpPr>
        <p:spPr>
          <a:xfrm>
            <a:off x="60293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 Regular"/>
                <a:ea typeface="Muli Regular"/>
                <a:cs typeface="Muli Regular"/>
                <a:sym typeface="Muli Regular"/>
                <a:hlinkClick r:id="rId4"/>
              </a:rPr>
              <a:t>Miners can only put about 1 mb or 2000 transactions in a block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68"/>
          <p:cNvSpPr txBox="1"/>
          <p:nvPr/>
        </p:nvSpPr>
        <p:spPr>
          <a:xfrm>
            <a:off x="66918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Picking the ones with the highest fees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452" name="Google Shape;452;p68"/>
          <p:cNvPicPr preferRelativeResize="0"/>
          <p:nvPr/>
        </p:nvPicPr>
        <p:blipFill rotWithShape="1">
          <a:blip r:embed="rId3">
            <a:alphaModFix/>
          </a:blip>
          <a:srcRect b="29661" l="3429" r="66491" t="14699"/>
          <a:stretch/>
        </p:blipFill>
        <p:spPr>
          <a:xfrm>
            <a:off x="505000" y="518102"/>
            <a:ext cx="8134003" cy="42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9"/>
          <p:cNvSpPr txBox="1"/>
          <p:nvPr/>
        </p:nvSpPr>
        <p:spPr>
          <a:xfrm>
            <a:off x="66918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Picking the ones with the highest fees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459" name="Google Shape;459;p69"/>
          <p:cNvPicPr preferRelativeResize="0"/>
          <p:nvPr/>
        </p:nvPicPr>
        <p:blipFill rotWithShape="1">
          <a:blip r:embed="rId3">
            <a:alphaModFix/>
          </a:blip>
          <a:srcRect b="29661" l="3429" r="66491" t="14699"/>
          <a:stretch/>
        </p:blipFill>
        <p:spPr>
          <a:xfrm>
            <a:off x="505000" y="518102"/>
            <a:ext cx="8134003" cy="42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 rotWithShape="1">
          <a:blip r:embed="rId3">
            <a:alphaModFix/>
          </a:blip>
          <a:srcRect b="29483" l="3614" r="66586" t="15209"/>
          <a:stretch/>
        </p:blipFill>
        <p:spPr>
          <a:xfrm>
            <a:off x="331400" y="313778"/>
            <a:ext cx="8497949" cy="4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71"/>
          <p:cNvPicPr preferRelativeResize="0"/>
          <p:nvPr/>
        </p:nvPicPr>
        <p:blipFill rotWithShape="1">
          <a:blip r:embed="rId3">
            <a:alphaModFix/>
          </a:blip>
          <a:srcRect b="28815" l="3613" r="66400" t="15545"/>
          <a:stretch/>
        </p:blipFill>
        <p:spPr>
          <a:xfrm>
            <a:off x="314825" y="323652"/>
            <a:ext cx="8481398" cy="44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2808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2171" t="0"/>
          <a:stretch/>
        </p:blipFill>
        <p:spPr>
          <a:xfrm>
            <a:off x="526100" y="349225"/>
            <a:ext cx="809180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051375" y="452732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Makes much more sense after this section.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72"/>
          <p:cNvPicPr preferRelativeResize="0"/>
          <p:nvPr/>
        </p:nvPicPr>
        <p:blipFill rotWithShape="1">
          <a:blip r:embed="rId3">
            <a:alphaModFix/>
          </a:blip>
          <a:srcRect b="30814" l="3615" r="66773" t="14549"/>
          <a:stretch/>
        </p:blipFill>
        <p:spPr>
          <a:xfrm>
            <a:off x="405838" y="409602"/>
            <a:ext cx="8332330" cy="43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73"/>
          <p:cNvSpPr txBox="1"/>
          <p:nvPr>
            <p:ph idx="4294967295" type="ctrTitle"/>
          </p:nvPr>
        </p:nvSpPr>
        <p:spPr>
          <a:xfrm>
            <a:off x="778550" y="1991850"/>
            <a:ext cx="6029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How much did miners make in fees?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74"/>
          <p:cNvSpPr txBox="1"/>
          <p:nvPr>
            <p:ph idx="4294967295" type="ctrTitle"/>
          </p:nvPr>
        </p:nvSpPr>
        <p:spPr>
          <a:xfrm>
            <a:off x="778550" y="1991850"/>
            <a:ext cx="6029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MemPools work?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75"/>
          <p:cNvPicPr preferRelativeResize="0"/>
          <p:nvPr/>
        </p:nvPicPr>
        <p:blipFill rotWithShape="1">
          <a:blip r:embed="rId3">
            <a:alphaModFix/>
          </a:blip>
          <a:srcRect b="20816" l="7459" r="58431" t="15212"/>
          <a:stretch/>
        </p:blipFill>
        <p:spPr>
          <a:xfrm>
            <a:off x="323125" y="232399"/>
            <a:ext cx="8564198" cy="451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76"/>
          <p:cNvPicPr preferRelativeResize="0"/>
          <p:nvPr/>
        </p:nvPicPr>
        <p:blipFill rotWithShape="1">
          <a:blip r:embed="rId3">
            <a:alphaModFix/>
          </a:blip>
          <a:srcRect b="20814" l="7268" r="58716" t="15882"/>
          <a:stretch/>
        </p:blipFill>
        <p:spPr>
          <a:xfrm>
            <a:off x="306550" y="389824"/>
            <a:ext cx="8329901" cy="43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77"/>
          <p:cNvPicPr preferRelativeResize="0"/>
          <p:nvPr/>
        </p:nvPicPr>
        <p:blipFill rotWithShape="1">
          <a:blip r:embed="rId3">
            <a:alphaModFix/>
          </a:blip>
          <a:srcRect b="20482" l="7551" r="58152" t="15550"/>
          <a:stretch/>
        </p:blipFill>
        <p:spPr>
          <a:xfrm>
            <a:off x="381100" y="306999"/>
            <a:ext cx="8469072" cy="4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78"/>
          <p:cNvSpPr txBox="1"/>
          <p:nvPr>
            <p:ph idx="4294967295" type="ctrTitle"/>
          </p:nvPr>
        </p:nvSpPr>
        <p:spPr>
          <a:xfrm>
            <a:off x="778550" y="1991850"/>
            <a:ext cx="6029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Orphaned Blocks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79"/>
          <p:cNvSpPr txBox="1"/>
          <p:nvPr>
            <p:ph idx="4294967295" type="ctrTitle"/>
          </p:nvPr>
        </p:nvSpPr>
        <p:spPr>
          <a:xfrm>
            <a:off x="778550" y="19918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 in CryptoCurrency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80"/>
          <p:cNvSpPr txBox="1"/>
          <p:nvPr>
            <p:ph idx="4294967295" type="ctrTitle"/>
          </p:nvPr>
        </p:nvSpPr>
        <p:spPr>
          <a:xfrm>
            <a:off x="737150" y="10393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 and UTXOs</a:t>
            </a:r>
            <a:endParaRPr/>
          </a:p>
        </p:txBody>
      </p:sp>
      <p:sp>
        <p:nvSpPr>
          <p:cNvPr id="526" name="Google Shape;526;p80"/>
          <p:cNvSpPr txBox="1"/>
          <p:nvPr/>
        </p:nvSpPr>
        <p:spPr>
          <a:xfrm>
            <a:off x="695732" y="190095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Unspent Transaction Outputs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1"/>
          <p:cNvPicPr preferRelativeResize="0"/>
          <p:nvPr/>
        </p:nvPicPr>
        <p:blipFill rotWithShape="1">
          <a:blip r:embed="rId3">
            <a:alphaModFix/>
          </a:blip>
          <a:srcRect b="52464" l="3566" r="68697" t="15550"/>
          <a:stretch/>
        </p:blipFill>
        <p:spPr>
          <a:xfrm>
            <a:off x="253787" y="1171212"/>
            <a:ext cx="8636429" cy="28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4294967295" type="ctrTitle"/>
          </p:nvPr>
        </p:nvSpPr>
        <p:spPr>
          <a:xfrm>
            <a:off x="678825" y="1901350"/>
            <a:ext cx="7849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man a gun, he’ll rob the bank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man a bank, he’ll rob the world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82"/>
          <p:cNvPicPr preferRelativeResize="0"/>
          <p:nvPr/>
        </p:nvPicPr>
        <p:blipFill rotWithShape="1">
          <a:blip r:embed="rId3">
            <a:alphaModFix/>
          </a:blip>
          <a:srcRect b="28492" l="3569" r="68695" t="24913"/>
          <a:stretch/>
        </p:blipFill>
        <p:spPr>
          <a:xfrm>
            <a:off x="253775" y="531482"/>
            <a:ext cx="8636448" cy="40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83"/>
          <p:cNvPicPr preferRelativeResize="0"/>
          <p:nvPr/>
        </p:nvPicPr>
        <p:blipFill rotWithShape="1">
          <a:blip r:embed="rId3">
            <a:alphaModFix/>
          </a:blip>
          <a:srcRect b="29808" l="3427" r="66867" t="15884"/>
          <a:stretch/>
        </p:blipFill>
        <p:spPr>
          <a:xfrm>
            <a:off x="331313" y="391210"/>
            <a:ext cx="8481379" cy="43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84"/>
          <p:cNvSpPr txBox="1"/>
          <p:nvPr>
            <p:ph idx="4294967295" type="ctrTitle"/>
          </p:nvPr>
        </p:nvSpPr>
        <p:spPr>
          <a:xfrm>
            <a:off x="770275" y="19918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Fees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85"/>
          <p:cNvPicPr preferRelativeResize="0"/>
          <p:nvPr/>
        </p:nvPicPr>
        <p:blipFill rotWithShape="1">
          <a:blip r:embed="rId3">
            <a:alphaModFix/>
          </a:blip>
          <a:srcRect b="29483" l="3519" r="66775" t="14877"/>
          <a:stretch/>
        </p:blipFill>
        <p:spPr>
          <a:xfrm>
            <a:off x="563675" y="460088"/>
            <a:ext cx="8016653" cy="422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86"/>
          <p:cNvPicPr preferRelativeResize="0"/>
          <p:nvPr/>
        </p:nvPicPr>
        <p:blipFill rotWithShape="1">
          <a:blip r:embed="rId3">
            <a:alphaModFix/>
          </a:blip>
          <a:srcRect b="28815" l="3706" r="66306" t="15545"/>
          <a:stretch/>
        </p:blipFill>
        <p:spPr>
          <a:xfrm>
            <a:off x="307425" y="555502"/>
            <a:ext cx="8529149" cy="44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6"/>
          <p:cNvSpPr txBox="1"/>
          <p:nvPr/>
        </p:nvSpPr>
        <p:spPr>
          <a:xfrm>
            <a:off x="307432" y="0"/>
            <a:ext cx="3975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 Regular"/>
                <a:ea typeface="Muli Regular"/>
                <a:cs typeface="Muli Regular"/>
                <a:sym typeface="Muli Regular"/>
                <a:hlinkClick r:id="rId4"/>
              </a:rPr>
              <a:t>Real life transaction click here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87"/>
          <p:cNvSpPr txBox="1"/>
          <p:nvPr>
            <p:ph idx="4294967295" type="ctrTitle"/>
          </p:nvPr>
        </p:nvSpPr>
        <p:spPr>
          <a:xfrm>
            <a:off x="770275" y="19918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p88"/>
          <p:cNvPicPr preferRelativeResize="0"/>
          <p:nvPr/>
        </p:nvPicPr>
        <p:blipFill rotWithShape="1">
          <a:blip r:embed="rId3">
            <a:alphaModFix/>
          </a:blip>
          <a:srcRect b="28479" l="3522" r="67147" t="14879"/>
          <a:stretch/>
        </p:blipFill>
        <p:spPr>
          <a:xfrm>
            <a:off x="468425" y="342961"/>
            <a:ext cx="8207146" cy="445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89"/>
          <p:cNvSpPr txBox="1"/>
          <p:nvPr>
            <p:ph idx="4294967295" type="ctrTitle"/>
          </p:nvPr>
        </p:nvSpPr>
        <p:spPr>
          <a:xfrm>
            <a:off x="770275" y="19918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&amp; Private Keys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90"/>
          <p:cNvPicPr preferRelativeResize="0"/>
          <p:nvPr/>
        </p:nvPicPr>
        <p:blipFill rotWithShape="1">
          <a:blip r:embed="rId3">
            <a:alphaModFix/>
          </a:blip>
          <a:srcRect b="34809" l="3428" r="66679" t="15213"/>
          <a:stretch/>
        </p:blipFill>
        <p:spPr>
          <a:xfrm>
            <a:off x="468438" y="642158"/>
            <a:ext cx="8207126" cy="385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91"/>
          <p:cNvSpPr txBox="1"/>
          <p:nvPr>
            <p:ph idx="4294967295" type="ctrTitle"/>
          </p:nvPr>
        </p:nvSpPr>
        <p:spPr>
          <a:xfrm>
            <a:off x="770275" y="1991850"/>
            <a:ext cx="6493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4270" l="6820" r="57621" t="15291"/>
          <a:stretch/>
        </p:blipFill>
        <p:spPr>
          <a:xfrm>
            <a:off x="1633025" y="817138"/>
            <a:ext cx="5877946" cy="35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470800" y="18967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1910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14577" l="7247" r="57605" t="14895"/>
          <a:stretch/>
        </p:blipFill>
        <p:spPr>
          <a:xfrm>
            <a:off x="1087475" y="604975"/>
            <a:ext cx="6969053" cy="39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 txBox="1"/>
          <p:nvPr>
            <p:ph idx="4294967295" type="ctrTitle"/>
          </p:nvPr>
        </p:nvSpPr>
        <p:spPr>
          <a:xfrm>
            <a:off x="595800" y="1070550"/>
            <a:ext cx="7952400" cy="30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0">
                <a:latin typeface="Montserrat Thin"/>
                <a:ea typeface="Montserrat Thin"/>
                <a:cs typeface="Montserrat Thin"/>
                <a:sym typeface="Montserrat Thin"/>
              </a:rPr>
              <a:t>Thank You</a:t>
            </a:r>
            <a:endParaRPr b="0" sz="100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99" name="Google Shape;599;p9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4294967295" type="ctrTitle"/>
          </p:nvPr>
        </p:nvSpPr>
        <p:spPr>
          <a:xfrm>
            <a:off x="678825" y="1901350"/>
            <a:ext cx="7849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Reserve Act, 1913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602596" y="3334975"/>
            <a:ext cx="3067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Passed -  23 December 1913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613142" y="2829947"/>
            <a:ext cx="1503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Aldridge Bill</a:t>
            </a:r>
            <a:endParaRPr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